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71" r:id="rId8"/>
    <p:sldId id="276" r:id="rId9"/>
    <p:sldId id="262" r:id="rId10"/>
    <p:sldId id="263" r:id="rId11"/>
    <p:sldId id="264" r:id="rId12"/>
    <p:sldId id="265" r:id="rId13"/>
    <p:sldId id="266" r:id="rId14"/>
    <p:sldId id="273" r:id="rId15"/>
    <p:sldId id="270" r:id="rId16"/>
    <p:sldId id="267" r:id="rId17"/>
    <p:sldId id="268" r:id="rId18"/>
    <p:sldId id="269" r:id="rId19"/>
    <p:sldId id="274" r:id="rId20"/>
    <p:sldId id="272" r:id="rId21"/>
    <p:sldId id="277" r:id="rId22"/>
    <p:sldId id="278" r:id="rId23"/>
    <p:sldId id="283" r:id="rId24"/>
    <p:sldId id="284" r:id="rId25"/>
    <p:sldId id="285" r:id="rId26"/>
    <p:sldId id="286" r:id="rId27"/>
    <p:sldId id="288" r:id="rId28"/>
    <p:sldId id="287" r:id="rId29"/>
    <p:sldId id="289" r:id="rId30"/>
    <p:sldId id="290" r:id="rId31"/>
    <p:sldId id="291" r:id="rId32"/>
    <p:sldId id="292" r:id="rId33"/>
    <p:sldId id="293" r:id="rId34"/>
    <p:sldId id="279" r:id="rId35"/>
    <p:sldId id="280" r:id="rId36"/>
    <p:sldId id="281" r:id="rId37"/>
    <p:sldId id="282" r:id="rId38"/>
    <p:sldId id="294" r:id="rId39"/>
    <p:sldId id="295" r:id="rId40"/>
    <p:sldId id="296" r:id="rId41"/>
    <p:sldId id="275" r:id="rId42"/>
    <p:sldId id="297" r:id="rId43"/>
    <p:sldId id="298" r:id="rId44"/>
    <p:sldId id="299" r:id="rId45"/>
    <p:sldId id="300" r:id="rId46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5205A-88EA-401B-867E-FBD87037112A}" type="datetimeFigureOut">
              <a:rPr lang="cs-CZ" smtClean="0"/>
              <a:t>7.9.2017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406EF-DD1C-44E2-BF29-2427F07BC2C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54103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10000">
        <p14:reveal/>
      </p:transition>
    </mc:Choice>
    <mc:Fallback xmlns="">
      <p:transition spd="slow" advClick="0" advTm="10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5205A-88EA-401B-867E-FBD87037112A}" type="datetimeFigureOut">
              <a:rPr lang="cs-CZ" smtClean="0"/>
              <a:t>7.9.2017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406EF-DD1C-44E2-BF29-2427F07BC2C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47241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10000">
        <p14:reveal/>
      </p:transition>
    </mc:Choice>
    <mc:Fallback xmlns="">
      <p:transition spd="slow" advClick="0" advTm="10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5205A-88EA-401B-867E-FBD87037112A}" type="datetimeFigureOut">
              <a:rPr lang="cs-CZ" smtClean="0"/>
              <a:t>7.9.2017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406EF-DD1C-44E2-BF29-2427F07BC2C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0788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10000">
        <p14:reveal/>
      </p:transition>
    </mc:Choice>
    <mc:Fallback xmlns="">
      <p:transition spd="slow" advClick="0" advTm="10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5205A-88EA-401B-867E-FBD87037112A}" type="datetimeFigureOut">
              <a:rPr lang="cs-CZ" smtClean="0"/>
              <a:t>7.9.2017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406EF-DD1C-44E2-BF29-2427F07BC2C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56690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10000">
        <p14:reveal/>
      </p:transition>
    </mc:Choice>
    <mc:Fallback xmlns="">
      <p:transition spd="slow" advClick="0" advTm="10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5205A-88EA-401B-867E-FBD87037112A}" type="datetimeFigureOut">
              <a:rPr lang="cs-CZ" smtClean="0"/>
              <a:t>7.9.2017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406EF-DD1C-44E2-BF29-2427F07BC2C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61774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10000">
        <p14:reveal/>
      </p:transition>
    </mc:Choice>
    <mc:Fallback xmlns="">
      <p:transition spd="slow" advClick="0" advTm="10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5205A-88EA-401B-867E-FBD87037112A}" type="datetimeFigureOut">
              <a:rPr lang="cs-CZ" smtClean="0"/>
              <a:t>7.9.2017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406EF-DD1C-44E2-BF29-2427F07BC2C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41897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10000">
        <p14:reveal/>
      </p:transition>
    </mc:Choice>
    <mc:Fallback xmlns="">
      <p:transition spd="slow" advClick="0" advTm="10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5205A-88EA-401B-867E-FBD87037112A}" type="datetimeFigureOut">
              <a:rPr lang="cs-CZ" smtClean="0"/>
              <a:t>7.9.2017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406EF-DD1C-44E2-BF29-2427F07BC2C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02954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10000">
        <p14:reveal/>
      </p:transition>
    </mc:Choice>
    <mc:Fallback xmlns="">
      <p:transition spd="slow" advClick="0" advTm="10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5205A-88EA-401B-867E-FBD87037112A}" type="datetimeFigureOut">
              <a:rPr lang="cs-CZ" smtClean="0"/>
              <a:t>7.9.2017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406EF-DD1C-44E2-BF29-2427F07BC2C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96942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10000">
        <p14:reveal/>
      </p:transition>
    </mc:Choice>
    <mc:Fallback xmlns="">
      <p:transition spd="slow" advClick="0" advTm="10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5205A-88EA-401B-867E-FBD87037112A}" type="datetimeFigureOut">
              <a:rPr lang="cs-CZ" smtClean="0"/>
              <a:t>7.9.2017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406EF-DD1C-44E2-BF29-2427F07BC2C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64524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10000">
        <p14:reveal/>
      </p:transition>
    </mc:Choice>
    <mc:Fallback xmlns="">
      <p:transition spd="slow" advClick="0" advTm="10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5205A-88EA-401B-867E-FBD87037112A}" type="datetimeFigureOut">
              <a:rPr lang="cs-CZ" smtClean="0"/>
              <a:t>7.9.2017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406EF-DD1C-44E2-BF29-2427F07BC2C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2495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10000">
        <p14:reveal/>
      </p:transition>
    </mc:Choice>
    <mc:Fallback xmlns="">
      <p:transition spd="slow" advClick="0" advTm="10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5205A-88EA-401B-867E-FBD87037112A}" type="datetimeFigureOut">
              <a:rPr lang="cs-CZ" smtClean="0"/>
              <a:t>7.9.2017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406EF-DD1C-44E2-BF29-2427F07BC2C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92354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10000">
        <p14:reveal/>
      </p:transition>
    </mc:Choice>
    <mc:Fallback xmlns="">
      <p:transition spd="slow" advClick="0" advTm="10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A5205A-88EA-401B-867E-FBD87037112A}" type="datetimeFigureOut">
              <a:rPr lang="cs-CZ" smtClean="0"/>
              <a:t>7.9.2017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F406EF-DD1C-44E2-BF29-2427F07BC2C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21146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4000" advClick="0" advTm="10000">
        <p14:reveal/>
      </p:transition>
    </mc:Choice>
    <mc:Fallback xmlns="">
      <p:transition spd="slow" advClick="0" advTm="10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HISTORIE LÉKAŘSKÉ FAKULTY </a:t>
            </a:r>
            <a:r>
              <a:rPr lang="cs-CZ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UNIVERZITY PALACKÉHO</a:t>
            </a:r>
            <a:endParaRPr lang="cs-CZ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8016" y="2883244"/>
            <a:ext cx="5703332" cy="3421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3725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13000">
        <p14:reveal/>
      </p:transition>
    </mc:Choice>
    <mc:Fallback>
      <p:transition spd="slow" advClick="0" advTm="1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71"/>
            <a:ext cx="4613189" cy="3074908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524" y="24501"/>
            <a:ext cx="4869179" cy="292047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8595" y="2944976"/>
            <a:ext cx="5282184" cy="3986784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523" y="3294030"/>
            <a:ext cx="4869179" cy="3246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617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503" y="109648"/>
            <a:ext cx="4785779" cy="3189992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718" y="167313"/>
            <a:ext cx="4784293" cy="318999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946" y="3484605"/>
            <a:ext cx="4782065" cy="3188044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893" y="3484605"/>
            <a:ext cx="4781390" cy="3188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564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Při výstavbě v rámci sobotních brigád vypomáhali i samotní zaměstnanci LF UP. </a:t>
            </a:r>
            <a:endParaRPr lang="cs-CZ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60" y="1624274"/>
            <a:ext cx="3396048" cy="5094073"/>
          </a:xfr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2038" y="1624274"/>
            <a:ext cx="7377499" cy="5094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074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55" y="980303"/>
            <a:ext cx="5846294" cy="5020018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0554" y="980303"/>
            <a:ext cx="6145591" cy="5795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319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12155"/>
            <a:ext cx="5369006" cy="3903759"/>
          </a:xfr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5760" y="1589904"/>
            <a:ext cx="6596240" cy="5148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622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Výstavba velké posluchárny LF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6686" y="1342768"/>
            <a:ext cx="7138629" cy="5464836"/>
          </a:xfrm>
        </p:spPr>
      </p:pic>
    </p:spTree>
    <p:extLst>
      <p:ext uri="{BB962C8B-B14F-4D97-AF65-F5344CB8AC3E}">
        <p14:creationId xmlns:p14="http://schemas.microsoft.com/office/powerpoint/2010/main" val="2719418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/>
              <a:t>A</a:t>
            </a:r>
            <a:r>
              <a:rPr lang="cs-CZ" sz="3200" dirty="0" smtClean="0"/>
              <a:t>ž do roku 1960 byly teoretické ústavy provizorně umístěny ve fakultní nemocnici, po dokončení stavby proběhlo stěhování. </a:t>
            </a:r>
            <a:endParaRPr lang="cs-CZ" sz="3200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0714" y="1471398"/>
            <a:ext cx="7570573" cy="5101316"/>
          </a:xfrm>
        </p:spPr>
      </p:pic>
    </p:spTree>
    <p:extLst>
      <p:ext uri="{BB962C8B-B14F-4D97-AF65-F5344CB8AC3E}">
        <p14:creationId xmlns:p14="http://schemas.microsoft.com/office/powerpoint/2010/main" val="1409890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5125"/>
            <a:ext cx="5791835" cy="4838786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842" y="365125"/>
            <a:ext cx="6276158" cy="5375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922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6531"/>
            <a:ext cx="5734256" cy="3822837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8464" y="1396531"/>
            <a:ext cx="5733535" cy="3821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137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036" y="146224"/>
            <a:ext cx="9849928" cy="6565552"/>
          </a:xfrm>
        </p:spPr>
      </p:pic>
    </p:spTree>
    <p:extLst>
      <p:ext uri="{BB962C8B-B14F-4D97-AF65-F5344CB8AC3E}">
        <p14:creationId xmlns:p14="http://schemas.microsoft.com/office/powerpoint/2010/main" val="2188391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5925065" cy="2007372"/>
          </a:xfrm>
        </p:spPr>
        <p:txBody>
          <a:bodyPr anchor="b"/>
          <a:lstStyle/>
          <a:p>
            <a:r>
              <a:rPr lang="cs-CZ" dirty="0" smtClean="0"/>
              <a:t>Univerzita Palackého byla obnovena v roce 1946.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207" y="149126"/>
            <a:ext cx="4303669" cy="6479212"/>
          </a:xfrm>
        </p:spPr>
      </p:pic>
    </p:spTree>
    <p:extLst>
      <p:ext uri="{BB962C8B-B14F-4D97-AF65-F5344CB8AC3E}">
        <p14:creationId xmlns:p14="http://schemas.microsoft.com/office/powerpoint/2010/main" val="3388107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Budova lékařské fakulty na tř. Svobody </a:t>
            </a: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6147" y="1227438"/>
            <a:ext cx="7255854" cy="5526887"/>
          </a:xfrm>
          <a:prstGeom prst="rect">
            <a:avLst/>
          </a:prstGeom>
        </p:spPr>
      </p:pic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0782"/>
            <a:ext cx="3336912" cy="4782944"/>
          </a:xfrm>
        </p:spPr>
      </p:pic>
    </p:spTree>
    <p:extLst>
      <p:ext uri="{BB962C8B-B14F-4D97-AF65-F5344CB8AC3E}">
        <p14:creationId xmlns:p14="http://schemas.microsoft.com/office/powerpoint/2010/main" val="1739166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Stomatologie na LF UP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>
                <a:latin typeface="+mj-lt"/>
              </a:rPr>
              <a:t>Když došlo v únoru 1946 ke slavnostnímu obnovení Univerzity Palackého v Olomouci a zřízení Lékařské fakulty, neexistovalo v nemocnici našeho města žádné stomatologické oddělení. </a:t>
            </a:r>
          </a:p>
          <a:p>
            <a:pPr algn="just"/>
            <a:r>
              <a:rPr lang="cs-CZ" dirty="0" smtClean="0">
                <a:latin typeface="+mj-lt"/>
              </a:rPr>
              <a:t>Nově zřízené stomatologické oddělení existovalo v poválečných letech pouze formálně a přednostou byl tehdejší přednosta porodnicko-gynekologické kliniky doc. MUDr. Vladislav </a:t>
            </a:r>
            <a:r>
              <a:rPr lang="cs-CZ" dirty="0" err="1" smtClean="0">
                <a:latin typeface="+mj-lt"/>
              </a:rPr>
              <a:t>Rapant</a:t>
            </a:r>
            <a:r>
              <a:rPr lang="cs-CZ" dirty="0" smtClean="0">
                <a:latin typeface="+mj-lt"/>
              </a:rPr>
              <a:t>.</a:t>
            </a:r>
          </a:p>
          <a:p>
            <a:r>
              <a:rPr lang="cs-CZ" dirty="0" smtClean="0">
                <a:latin typeface="+mj-lt"/>
              </a:rPr>
              <a:t>Začátkem roku 1946 byl jmenován přednostou Stomatologické kliniky LF UP doc. MUDr. Bedřich Žák, který přišel z Brna.</a:t>
            </a:r>
            <a:endParaRPr lang="cs-CZ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24222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3100" dirty="0" smtClean="0"/>
              <a:t>Prostorově byla klinika situována do dřevěné stavby za Porodnicko-gynekologickou klinikou. V roce 1951 byla zahájena výuka stomatologického směru, prostory však byly pro výuku nedostatečné.</a:t>
            </a:r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 smtClean="0">
                <a:latin typeface="+mj-lt"/>
              </a:rPr>
              <a:t>V roce 1954 se stal přednostou kliniky doc. MUDr. J. Šimek, kterému se v roce 1960 podařilo získat pro stomatologii budovu v ulici Palackého 12.</a:t>
            </a:r>
            <a:endParaRPr lang="cs-CZ" dirty="0">
              <a:latin typeface="+mj-lt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53356"/>
            <a:ext cx="5442949" cy="407695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5654" y="2653356"/>
            <a:ext cx="5636346" cy="4076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248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Dostavba Teoretických ústavů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2331307"/>
            <a:ext cx="2325130" cy="384565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3200" dirty="0" smtClean="0">
              <a:latin typeface="+mj-lt"/>
            </a:endParaRPr>
          </a:p>
          <a:p>
            <a:pPr marL="0" indent="0">
              <a:buNone/>
            </a:pPr>
            <a:r>
              <a:rPr lang="cs-CZ" sz="3200" dirty="0" smtClean="0">
                <a:latin typeface="+mj-lt"/>
              </a:rPr>
              <a:t>Položení základního kamene 18.3.2011</a:t>
            </a:r>
            <a:endParaRPr lang="cs-CZ" sz="3200" dirty="0">
              <a:latin typeface="+mj-lt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55" y="1365112"/>
            <a:ext cx="7684749" cy="5122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155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Dostavba Teoretických ústavů</a:t>
            </a:r>
            <a:endParaRPr lang="cs-CZ" dirty="0"/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79" y="1690688"/>
            <a:ext cx="5801784" cy="4351338"/>
          </a:xfr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5012" y="1690688"/>
            <a:ext cx="580178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994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Dostavba Teoretických ústavů</a:t>
            </a:r>
            <a:endParaRPr lang="cs-CZ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62014"/>
            <a:ext cx="5801784" cy="4351338"/>
          </a:xfr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324" y="1562014"/>
            <a:ext cx="5807675" cy="4355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82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Dostavba Teoretických ústavů</a:t>
            </a: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6474" y="1591269"/>
            <a:ext cx="6189559" cy="412579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91269"/>
            <a:ext cx="5501054" cy="4125790"/>
          </a:xfrm>
          <a:prstGeom prst="rect">
            <a:avLst/>
          </a:prstGeom>
        </p:spPr>
      </p:pic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44089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Dostavba Teoretických ústavů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6550" y="1300443"/>
            <a:ext cx="7538900" cy="5379028"/>
          </a:xfrm>
        </p:spPr>
      </p:pic>
    </p:spTree>
    <p:extLst>
      <p:ext uri="{BB962C8B-B14F-4D97-AF65-F5344CB8AC3E}">
        <p14:creationId xmlns:p14="http://schemas.microsoft.com/office/powerpoint/2010/main" val="1987700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Dostavba Teoretických ústavů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698" y="1463160"/>
            <a:ext cx="7458604" cy="4969296"/>
          </a:xfrm>
        </p:spPr>
      </p:pic>
    </p:spTree>
    <p:extLst>
      <p:ext uri="{BB962C8B-B14F-4D97-AF65-F5344CB8AC3E}">
        <p14:creationId xmlns:p14="http://schemas.microsoft.com/office/powerpoint/2010/main" val="2662709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270990"/>
            <a:ext cx="10515600" cy="1325563"/>
          </a:xfrm>
        </p:spPr>
        <p:txBody>
          <a:bodyPr/>
          <a:lstStyle/>
          <a:p>
            <a:pPr algn="ctr"/>
            <a:r>
              <a:rPr lang="cs-CZ" dirty="0" smtClean="0"/>
              <a:t>Historie pracovišť a vybavení LF UP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491049"/>
            <a:ext cx="4508157" cy="4685914"/>
          </a:xfrm>
        </p:spPr>
        <p:txBody>
          <a:bodyPr/>
          <a:lstStyle/>
          <a:p>
            <a:pPr marL="0" indent="0">
              <a:buNone/>
            </a:pPr>
            <a:endParaRPr lang="cs-CZ" dirty="0" smtClean="0">
              <a:latin typeface="+mj-lt"/>
            </a:endParaRPr>
          </a:p>
          <a:p>
            <a:pPr marL="0" indent="0">
              <a:buNone/>
            </a:pPr>
            <a:r>
              <a:rPr lang="cs-CZ" dirty="0" smtClean="0">
                <a:latin typeface="+mj-lt"/>
              </a:rPr>
              <a:t>Rentgenové pracoviště se zesilovačem</a:t>
            </a:r>
            <a:endParaRPr lang="cs-CZ" dirty="0">
              <a:latin typeface="+mj-lt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4638" y="1367481"/>
            <a:ext cx="47675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503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357" y="675503"/>
            <a:ext cx="10265285" cy="5439630"/>
          </a:xfrm>
        </p:spPr>
      </p:pic>
    </p:spTree>
    <p:extLst>
      <p:ext uri="{BB962C8B-B14F-4D97-AF65-F5344CB8AC3E}">
        <p14:creationId xmlns:p14="http://schemas.microsoft.com/office/powerpoint/2010/main" val="866763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Historie pracovišť a vybavení LF UP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449859"/>
            <a:ext cx="2127422" cy="4727104"/>
          </a:xfrm>
        </p:spPr>
        <p:txBody>
          <a:bodyPr/>
          <a:lstStyle/>
          <a:p>
            <a:pPr marL="0" indent="0">
              <a:buNone/>
            </a:pPr>
            <a:r>
              <a:rPr lang="cs-CZ" dirty="0" smtClean="0">
                <a:latin typeface="+mj-lt"/>
              </a:rPr>
              <a:t>Endoskopické přístroje</a:t>
            </a:r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pPr marL="0" indent="0">
              <a:buNone/>
            </a:pPr>
            <a:r>
              <a:rPr lang="cs-CZ" dirty="0" err="1" smtClean="0">
                <a:latin typeface="+mj-lt"/>
              </a:rPr>
              <a:t>Scintigraf</a:t>
            </a:r>
            <a:endParaRPr lang="cs-CZ" dirty="0">
              <a:latin typeface="+mj-lt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5947" y="1373661"/>
            <a:ext cx="4302212" cy="708183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758" y="2998574"/>
            <a:ext cx="41662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204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Historie pracovišť a vybavení LF UP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1" y="1367480"/>
            <a:ext cx="2737022" cy="4809483"/>
          </a:xfrm>
        </p:spPr>
        <p:txBody>
          <a:bodyPr/>
          <a:lstStyle/>
          <a:p>
            <a:pPr marL="0" indent="0">
              <a:buNone/>
            </a:pPr>
            <a:r>
              <a:rPr lang="cs-CZ" dirty="0" smtClean="0">
                <a:latin typeface="+mj-lt"/>
              </a:rPr>
              <a:t>Spektrofotometr</a:t>
            </a:r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pPr marL="0" indent="0">
              <a:buNone/>
            </a:pPr>
            <a:r>
              <a:rPr lang="cs-CZ" dirty="0" smtClean="0">
                <a:latin typeface="+mj-lt"/>
              </a:rPr>
              <a:t>Ultrazvukový diagnostický přístroj</a:t>
            </a:r>
            <a:endParaRPr lang="cs-CZ" dirty="0">
              <a:latin typeface="+mj-lt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765" y="1367480"/>
            <a:ext cx="4166235" cy="68580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3125" y="2942967"/>
            <a:ext cx="41662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312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Historie pracovišť a vybavení LF UP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367481"/>
            <a:ext cx="2151079" cy="4809482"/>
          </a:xfrm>
        </p:spPr>
        <p:txBody>
          <a:bodyPr/>
          <a:lstStyle/>
          <a:p>
            <a:pPr marL="0" indent="0">
              <a:buNone/>
            </a:pPr>
            <a:r>
              <a:rPr lang="cs-CZ" dirty="0" smtClean="0">
                <a:latin typeface="+mj-lt"/>
              </a:rPr>
              <a:t>Umělá ledvina</a:t>
            </a:r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pPr marL="0" indent="0">
              <a:buNone/>
            </a:pPr>
            <a:r>
              <a:rPr lang="cs-CZ" dirty="0" smtClean="0">
                <a:latin typeface="+mj-lt"/>
              </a:rPr>
              <a:t>Radiologie</a:t>
            </a:r>
            <a:endParaRPr lang="cs-CZ" dirty="0">
              <a:latin typeface="+mj-lt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821" y="1304177"/>
            <a:ext cx="4645087" cy="7646234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1615" y="2751438"/>
            <a:ext cx="4126486" cy="6792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364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Historie pracovišť a vybavení LF UP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334530"/>
            <a:ext cx="3363097" cy="4842433"/>
          </a:xfrm>
        </p:spPr>
        <p:txBody>
          <a:bodyPr/>
          <a:lstStyle/>
          <a:p>
            <a:pPr marL="0" indent="0">
              <a:buNone/>
            </a:pPr>
            <a:r>
              <a:rPr lang="cs-CZ" dirty="0" smtClean="0">
                <a:latin typeface="+mj-lt"/>
              </a:rPr>
              <a:t>Bateriový rentgenový přístroj</a:t>
            </a:r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pPr marL="0" indent="0">
              <a:buNone/>
            </a:pPr>
            <a:r>
              <a:rPr lang="cs-CZ" dirty="0" smtClean="0">
                <a:latin typeface="+mj-lt"/>
              </a:rPr>
              <a:t>I. chirurgická klinika (operace s doc. </a:t>
            </a:r>
            <a:r>
              <a:rPr lang="cs-CZ" dirty="0" err="1" smtClean="0">
                <a:latin typeface="+mj-lt"/>
              </a:rPr>
              <a:t>Wondrákem</a:t>
            </a:r>
            <a:r>
              <a:rPr lang="cs-CZ" dirty="0" smtClean="0">
                <a:latin typeface="+mj-lt"/>
              </a:rPr>
              <a:t>)</a:t>
            </a:r>
            <a:endParaRPr lang="cs-CZ" dirty="0">
              <a:latin typeface="+mj-lt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4394" y="1175351"/>
            <a:ext cx="4166235" cy="68580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1297" y="2051221"/>
            <a:ext cx="3633432" cy="5982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356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Děkani obnovené lékařské fakulty UP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433384"/>
            <a:ext cx="7317259" cy="4743579"/>
          </a:xfrm>
        </p:spPr>
        <p:txBody>
          <a:bodyPr/>
          <a:lstStyle/>
          <a:p>
            <a:r>
              <a:rPr lang="cs-CZ" dirty="0" smtClean="0">
                <a:latin typeface="+mj-lt"/>
              </a:rPr>
              <a:t>1946 – 1948 prof. MUDr. Oktavián Wagner</a:t>
            </a:r>
            <a:endParaRPr lang="cs-CZ" u="sng" dirty="0" smtClean="0">
              <a:latin typeface="+mj-lt"/>
            </a:endParaRPr>
          </a:p>
          <a:p>
            <a:r>
              <a:rPr lang="cs-CZ" dirty="0" smtClean="0">
                <a:latin typeface="+mj-lt"/>
              </a:rPr>
              <a:t>1948 prof. MUDr. Václav </a:t>
            </a:r>
            <a:r>
              <a:rPr lang="cs-CZ" dirty="0" err="1" smtClean="0">
                <a:latin typeface="+mj-lt"/>
              </a:rPr>
              <a:t>Vejdovský</a:t>
            </a:r>
            <a:r>
              <a:rPr lang="cs-CZ" dirty="0" smtClean="0">
                <a:latin typeface="+mj-lt"/>
              </a:rPr>
              <a:t>, DrSc.</a:t>
            </a:r>
          </a:p>
          <a:p>
            <a:r>
              <a:rPr lang="cs-CZ" dirty="0" smtClean="0">
                <a:latin typeface="+mj-lt"/>
              </a:rPr>
              <a:t>1948 – 1950 prof. MUDr. František </a:t>
            </a:r>
            <a:r>
              <a:rPr lang="cs-CZ" dirty="0" err="1" smtClean="0">
                <a:latin typeface="+mj-lt"/>
              </a:rPr>
              <a:t>Lédl</a:t>
            </a:r>
            <a:endParaRPr lang="cs-CZ" dirty="0" smtClean="0">
              <a:latin typeface="+mj-lt"/>
            </a:endParaRPr>
          </a:p>
          <a:p>
            <a:r>
              <a:rPr lang="cs-CZ" dirty="0" smtClean="0">
                <a:latin typeface="+mj-lt"/>
              </a:rPr>
              <a:t>1950 – 1953 prof. MUDr. Gustav </a:t>
            </a:r>
            <a:r>
              <a:rPr lang="cs-CZ" dirty="0" err="1" smtClean="0">
                <a:latin typeface="+mj-lt"/>
              </a:rPr>
              <a:t>Lejhanec</a:t>
            </a:r>
            <a:r>
              <a:rPr lang="cs-CZ" dirty="0" smtClean="0">
                <a:latin typeface="+mj-lt"/>
              </a:rPr>
              <a:t>, DrSc.</a:t>
            </a:r>
          </a:p>
          <a:p>
            <a:r>
              <a:rPr lang="cs-CZ" dirty="0" smtClean="0">
                <a:latin typeface="+mj-lt"/>
              </a:rPr>
              <a:t>1953 – 1954 prof. MUDr. Jaromír Hrbek, DrSc.</a:t>
            </a:r>
          </a:p>
          <a:p>
            <a:r>
              <a:rPr lang="cs-CZ" dirty="0" smtClean="0">
                <a:latin typeface="+mj-lt"/>
              </a:rPr>
              <a:t>1954 – 1958 prof. MUDr. Václav </a:t>
            </a:r>
            <a:r>
              <a:rPr lang="cs-CZ" dirty="0" err="1" smtClean="0">
                <a:latin typeface="+mj-lt"/>
              </a:rPr>
              <a:t>Vejdovský</a:t>
            </a:r>
            <a:r>
              <a:rPr lang="cs-CZ" dirty="0" smtClean="0">
                <a:latin typeface="+mj-lt"/>
              </a:rPr>
              <a:t>, DrSc.</a:t>
            </a:r>
          </a:p>
          <a:p>
            <a:r>
              <a:rPr lang="cs-CZ" dirty="0" smtClean="0">
                <a:latin typeface="+mj-lt"/>
              </a:rPr>
              <a:t>1958 – 1960 prof. MUDr. Bruno </a:t>
            </a:r>
            <a:r>
              <a:rPr lang="cs-CZ" dirty="0" err="1" smtClean="0">
                <a:latin typeface="+mj-lt"/>
              </a:rPr>
              <a:t>Schober</a:t>
            </a:r>
            <a:r>
              <a:rPr lang="cs-CZ" dirty="0" smtClean="0">
                <a:latin typeface="+mj-lt"/>
              </a:rPr>
              <a:t>, CSc.</a:t>
            </a:r>
          </a:p>
          <a:p>
            <a:r>
              <a:rPr lang="cs-CZ" dirty="0" smtClean="0">
                <a:latin typeface="+mj-lt"/>
              </a:rPr>
              <a:t>1960 – 1962 prof. MUDr. Vladimír Pelikán, DrSc.</a:t>
            </a:r>
            <a:endParaRPr lang="cs-CZ" dirty="0">
              <a:latin typeface="+mj-lt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3959" y="1784842"/>
            <a:ext cx="4138041" cy="4040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353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Děkani obnovené lékařské fakulty UP</a:t>
            </a:r>
            <a:endParaRPr lang="cs-CZ" dirty="0"/>
          </a:p>
        </p:txBody>
      </p:sp>
      <p:sp>
        <p:nvSpPr>
          <p:cNvPr id="4" name="Rectangle 1"/>
          <p:cNvSpPr>
            <a:spLocks noGrp="1" noChangeArrowheads="1"/>
          </p:cNvSpPr>
          <p:nvPr>
            <p:ph idx="1"/>
          </p:nvPr>
        </p:nvSpPr>
        <p:spPr bwMode="auto">
          <a:xfrm>
            <a:off x="838200" y="1788365"/>
            <a:ext cx="7613822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 dirty="0" smtClean="0">
              <a:ln>
                <a:noFill/>
              </a:ln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cs-CZ" altLang="cs-CZ" sz="2400" b="0" i="0" u="none" strike="noStrike" cap="none" normalizeH="0" baseline="0" dirty="0" smtClean="0">
                <a:ln>
                  <a:noFill/>
                </a:ln>
                <a:effectLst/>
                <a:latin typeface="+mj-lt"/>
              </a:rPr>
              <a:t>1962 – 1965 prof. MUDr.</a:t>
            </a:r>
            <a:r>
              <a:rPr kumimoji="0" lang="cs-CZ" altLang="cs-CZ" sz="2400" b="0" i="0" u="none" strike="noStrike" cap="none" normalizeH="0" dirty="0" smtClean="0">
                <a:ln>
                  <a:noFill/>
                </a:ln>
                <a:effectLst/>
                <a:latin typeface="+mj-lt"/>
              </a:rPr>
              <a:t> </a:t>
            </a:r>
            <a:r>
              <a:rPr lang="cs-CZ" altLang="cs-CZ" sz="2400" dirty="0" smtClean="0">
                <a:latin typeface="+mj-lt"/>
              </a:rPr>
              <a:t>Jiří </a:t>
            </a:r>
            <a:r>
              <a:rPr lang="cs-CZ" altLang="cs-CZ" sz="2400" dirty="0" err="1" smtClean="0">
                <a:latin typeface="+mj-lt"/>
              </a:rPr>
              <a:t>Lenfeld</a:t>
            </a:r>
            <a:r>
              <a:rPr kumimoji="0" lang="cs-CZ" altLang="cs-CZ" sz="2400" b="0" i="0" u="none" strike="noStrike" cap="none" normalizeH="0" baseline="0" dirty="0" smtClean="0">
                <a:ln>
                  <a:noFill/>
                </a:ln>
                <a:effectLst/>
                <a:latin typeface="+mj-lt"/>
              </a:rPr>
              <a:t>, CSc. 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cs-CZ" altLang="cs-CZ" sz="2400" b="0" i="0" u="none" strike="noStrike" cap="none" normalizeH="0" baseline="0" dirty="0" smtClean="0">
                <a:ln>
                  <a:noFill/>
                </a:ln>
                <a:effectLst/>
                <a:latin typeface="+mj-lt"/>
              </a:rPr>
              <a:t>1965 – 1969 prof. MUDr.</a:t>
            </a:r>
            <a:r>
              <a:rPr kumimoji="0" lang="cs-CZ" altLang="cs-CZ" sz="2400" b="0" i="0" u="none" strike="noStrike" cap="none" normalizeH="0" dirty="0" smtClean="0">
                <a:ln>
                  <a:noFill/>
                </a:ln>
                <a:effectLst/>
                <a:latin typeface="+mj-lt"/>
              </a:rPr>
              <a:t> Miroslav </a:t>
            </a:r>
            <a:r>
              <a:rPr kumimoji="0" lang="cs-CZ" altLang="cs-CZ" sz="2400" b="0" i="0" u="none" strike="noStrike" cap="none" normalizeH="0" dirty="0" err="1" smtClean="0">
                <a:ln>
                  <a:noFill/>
                </a:ln>
                <a:effectLst/>
                <a:latin typeface="+mj-lt"/>
              </a:rPr>
              <a:t>Obručník</a:t>
            </a:r>
            <a:r>
              <a:rPr kumimoji="0" lang="cs-CZ" altLang="cs-CZ" sz="2400" b="0" i="0" u="none" strike="noStrike" cap="none" normalizeH="0" baseline="0" dirty="0" smtClean="0">
                <a:ln>
                  <a:noFill/>
                </a:ln>
                <a:effectLst/>
                <a:latin typeface="+mj-lt"/>
              </a:rPr>
              <a:t>, CSc. 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cs-CZ" altLang="cs-CZ" sz="2400" b="0" i="0" u="none" strike="noStrike" cap="none" normalizeH="0" baseline="0" dirty="0" smtClean="0">
                <a:ln>
                  <a:noFill/>
                </a:ln>
                <a:effectLst/>
                <a:latin typeface="+mj-lt"/>
              </a:rPr>
              <a:t>1969 – 1976 prof. MUDr.</a:t>
            </a:r>
            <a:r>
              <a:rPr kumimoji="0" lang="cs-CZ" altLang="cs-CZ" sz="2400" b="0" i="0" u="none" strike="noStrike" cap="none" normalizeH="0" dirty="0" smtClean="0">
                <a:ln>
                  <a:noFill/>
                </a:ln>
                <a:effectLst/>
                <a:latin typeface="+mj-lt"/>
              </a:rPr>
              <a:t> Aleš Kučera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cs-CZ" altLang="cs-CZ" sz="2400" b="0" i="0" u="none" strike="noStrike" cap="none" normalizeH="0" baseline="0" dirty="0" smtClean="0">
                <a:ln>
                  <a:noFill/>
                </a:ln>
                <a:effectLst/>
                <a:latin typeface="+mj-lt"/>
              </a:rPr>
              <a:t>1976 – 1980 doc. MUDr.</a:t>
            </a:r>
            <a:r>
              <a:rPr kumimoji="0" lang="cs-CZ" altLang="cs-CZ" sz="2400" b="0" i="0" u="none" strike="noStrike" cap="none" normalizeH="0" dirty="0" smtClean="0">
                <a:ln>
                  <a:noFill/>
                </a:ln>
                <a:effectLst/>
                <a:latin typeface="+mj-lt"/>
              </a:rPr>
              <a:t> Václav Švec</a:t>
            </a:r>
            <a:r>
              <a:rPr kumimoji="0" lang="cs-CZ" altLang="cs-CZ" sz="2400" b="0" i="0" u="none" strike="noStrike" cap="none" normalizeH="0" baseline="0" dirty="0" smtClean="0">
                <a:ln>
                  <a:noFill/>
                </a:ln>
                <a:effectLst/>
                <a:latin typeface="+mj-lt"/>
              </a:rPr>
              <a:t>, CSc. 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cs-CZ" altLang="cs-CZ" sz="2400" b="0" i="0" u="none" strike="noStrike" cap="none" normalizeH="0" baseline="0" dirty="0" smtClean="0">
                <a:ln>
                  <a:noFill/>
                </a:ln>
                <a:effectLst/>
                <a:latin typeface="+mj-lt"/>
              </a:rPr>
              <a:t>1980 – 1986 prof. MUDr. Jaromír Kolařík, CSc. 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cs-CZ" altLang="cs-CZ" sz="2400" b="0" i="0" u="none" strike="noStrike" cap="none" normalizeH="0" baseline="0" dirty="0" smtClean="0">
                <a:ln>
                  <a:noFill/>
                </a:ln>
                <a:effectLst/>
                <a:latin typeface="+mj-lt"/>
              </a:rPr>
              <a:t>1986 – 1989 prof. MUDr. Jiří Pohanka, CSc. 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cs-CZ" altLang="cs-CZ" sz="2400" b="0" i="0" u="none" strike="noStrike" cap="none" normalizeH="0" baseline="0" dirty="0" smtClean="0">
                <a:ln>
                  <a:noFill/>
                </a:ln>
                <a:effectLst/>
                <a:latin typeface="+mj-lt"/>
              </a:rPr>
              <a:t>1990 – 1994 prof. MUDr. JUDr. Lubomír Neoral, DrSc. 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4716" y="2505385"/>
            <a:ext cx="4957284" cy="330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721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Děkani obnovené lékařské fakulty UP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993557"/>
            <a:ext cx="5661454" cy="4183406"/>
          </a:xfrm>
        </p:spPr>
        <p:txBody>
          <a:bodyPr/>
          <a:lstStyle/>
          <a:p>
            <a:r>
              <a:rPr lang="cs-CZ" sz="2400" dirty="0" smtClean="0">
                <a:latin typeface="+mj-lt"/>
              </a:rPr>
              <a:t>1994 – 2000 prof. MUDr. PhDr. Jana Mačáková, CSc. (dvě období)</a:t>
            </a:r>
          </a:p>
          <a:p>
            <a:endParaRPr lang="cs-CZ" sz="2400" dirty="0" smtClean="0"/>
          </a:p>
          <a:p>
            <a:endParaRPr lang="cs-CZ" sz="2400" dirty="0"/>
          </a:p>
          <a:p>
            <a:endParaRPr lang="cs-CZ" sz="2400" dirty="0" smtClean="0"/>
          </a:p>
          <a:p>
            <a:r>
              <a:rPr lang="cs-CZ" sz="2400" dirty="0" smtClean="0">
                <a:latin typeface="+mj-lt"/>
              </a:rPr>
              <a:t>2000 – 2004 doc. MUDr. Čestmír </a:t>
            </a:r>
            <a:r>
              <a:rPr lang="cs-CZ" sz="2400" dirty="0" err="1" smtClean="0">
                <a:latin typeface="+mj-lt"/>
              </a:rPr>
              <a:t>Číhalík</a:t>
            </a:r>
            <a:r>
              <a:rPr lang="cs-CZ" sz="2400" dirty="0" smtClean="0">
                <a:latin typeface="+mj-lt"/>
              </a:rPr>
              <a:t>, CSc. (dvě období, rezignoval)</a:t>
            </a:r>
            <a:endParaRPr lang="cs-CZ" sz="2400" dirty="0">
              <a:latin typeface="+mj-lt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4626" y="1472807"/>
            <a:ext cx="3989173" cy="2655001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4627" y="4324865"/>
            <a:ext cx="3989172" cy="2243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967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Děkani obnovené lékařské fakulty UP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2108885"/>
            <a:ext cx="5093043" cy="4068077"/>
          </a:xfrm>
        </p:spPr>
        <p:txBody>
          <a:bodyPr/>
          <a:lstStyle/>
          <a:p>
            <a:r>
              <a:rPr lang="cs-CZ" dirty="0" smtClean="0">
                <a:latin typeface="+mj-lt"/>
              </a:rPr>
              <a:t>2004 – 2011 prof. MUDr. Zdeněk Kolář, CSc. (dvě období)</a:t>
            </a:r>
          </a:p>
          <a:p>
            <a:endParaRPr lang="cs-CZ" dirty="0">
              <a:latin typeface="+mj-lt"/>
            </a:endParaRPr>
          </a:p>
          <a:p>
            <a:endParaRPr lang="cs-CZ" dirty="0" smtClean="0">
              <a:latin typeface="+mj-lt"/>
            </a:endParaRPr>
          </a:p>
          <a:p>
            <a:r>
              <a:rPr lang="cs-CZ" dirty="0" smtClean="0">
                <a:latin typeface="+mj-lt"/>
              </a:rPr>
              <a:t>2011 –    prof. MUDr. Milan Kolář, Ph.D.</a:t>
            </a:r>
            <a:endParaRPr lang="cs-CZ" dirty="0">
              <a:latin typeface="+mj-lt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1891" y="1283279"/>
            <a:ext cx="2417538" cy="2621456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1891" y="4143632"/>
            <a:ext cx="2442008" cy="2615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789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Někteří z významných odborníků na LF UP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4112741" cy="2944083"/>
          </a:xfrm>
        </p:spPr>
        <p:txBody>
          <a:bodyPr>
            <a:noAutofit/>
          </a:bodyPr>
          <a:lstStyle/>
          <a:p>
            <a:r>
              <a:rPr lang="cs-CZ" sz="2000" dirty="0" smtClean="0">
                <a:latin typeface="+mj-lt"/>
              </a:rPr>
              <a:t>prof. RNDr. Milan Hejtmánek, DrSc. (Ústav biologie LF UP)</a:t>
            </a:r>
          </a:p>
          <a:p>
            <a:endParaRPr lang="cs-CZ" sz="2000" b="1" dirty="0">
              <a:latin typeface="+mj-lt"/>
            </a:endParaRPr>
          </a:p>
          <a:p>
            <a:endParaRPr lang="cs-CZ" sz="2000" b="1" dirty="0" smtClean="0">
              <a:latin typeface="+mj-lt"/>
            </a:endParaRPr>
          </a:p>
          <a:p>
            <a:r>
              <a:rPr lang="cs-CZ" sz="2000" dirty="0">
                <a:latin typeface="+mj-lt"/>
              </a:rPr>
              <a:t>p</a:t>
            </a:r>
            <a:r>
              <a:rPr lang="cs-CZ" sz="2000" dirty="0" smtClean="0">
                <a:latin typeface="+mj-lt"/>
              </a:rPr>
              <a:t>rof. MUDr. Gustav </a:t>
            </a:r>
            <a:r>
              <a:rPr lang="cs-CZ" sz="2000" dirty="0" err="1" smtClean="0">
                <a:latin typeface="+mj-lt"/>
              </a:rPr>
              <a:t>Lejhanec</a:t>
            </a:r>
            <a:r>
              <a:rPr lang="cs-CZ" sz="2000" dirty="0" smtClean="0">
                <a:latin typeface="+mj-lt"/>
              </a:rPr>
              <a:t>, </a:t>
            </a:r>
            <a:r>
              <a:rPr lang="cs-CZ" sz="2000" dirty="0" err="1" smtClean="0">
                <a:latin typeface="+mj-lt"/>
              </a:rPr>
              <a:t>DrSc</a:t>
            </a:r>
            <a:r>
              <a:rPr lang="cs-CZ" sz="2000" dirty="0" smtClean="0">
                <a:latin typeface="+mj-lt"/>
              </a:rPr>
              <a:t>, (Dermatologická klinika LF UP)</a:t>
            </a:r>
          </a:p>
          <a:p>
            <a:endParaRPr lang="cs-CZ" sz="2000" dirty="0">
              <a:latin typeface="+mj-lt"/>
            </a:endParaRPr>
          </a:p>
          <a:p>
            <a:endParaRPr lang="cs-CZ" sz="2000" dirty="0" smtClean="0">
              <a:latin typeface="+mj-lt"/>
            </a:endParaRPr>
          </a:p>
          <a:p>
            <a:r>
              <a:rPr lang="cs-CZ" sz="2000" dirty="0">
                <a:latin typeface="+mj-lt"/>
              </a:rPr>
              <a:t>p</a:t>
            </a:r>
            <a:r>
              <a:rPr lang="cs-CZ" sz="2000" dirty="0" smtClean="0">
                <a:latin typeface="+mj-lt"/>
              </a:rPr>
              <a:t>rof. MUDr. Jiří Macháček, CSc. (Onkologická klinika LF UP)</a:t>
            </a:r>
            <a:endParaRPr lang="cs-CZ" sz="2000" dirty="0">
              <a:latin typeface="+mj-lt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7419" y="1345070"/>
            <a:ext cx="3090549" cy="237019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7968" y="2670633"/>
            <a:ext cx="3779840" cy="3203254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0628" y="3899984"/>
            <a:ext cx="2402894" cy="3134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999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Někteří z významných odborníků na LF UP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199" y="1787611"/>
            <a:ext cx="5925065" cy="4389352"/>
          </a:xfrm>
        </p:spPr>
        <p:txBody>
          <a:bodyPr>
            <a:noAutofit/>
          </a:bodyPr>
          <a:lstStyle/>
          <a:p>
            <a:r>
              <a:rPr lang="cs-CZ" sz="2400" dirty="0">
                <a:latin typeface="+mj-lt"/>
              </a:rPr>
              <a:t>p</a:t>
            </a:r>
            <a:r>
              <a:rPr lang="cs-CZ" sz="2400" dirty="0" smtClean="0">
                <a:latin typeface="+mj-lt"/>
              </a:rPr>
              <a:t>rof. MUDr. Jan Maršálek (Porodnicko-gynekologická klinika LF UP)</a:t>
            </a:r>
          </a:p>
          <a:p>
            <a:endParaRPr lang="cs-CZ" sz="2400" dirty="0">
              <a:latin typeface="+mj-lt"/>
            </a:endParaRPr>
          </a:p>
          <a:p>
            <a:pPr marL="0" indent="0">
              <a:buNone/>
            </a:pPr>
            <a:endParaRPr lang="cs-CZ" sz="2400" dirty="0">
              <a:latin typeface="+mj-lt"/>
            </a:endParaRPr>
          </a:p>
          <a:p>
            <a:r>
              <a:rPr lang="cs-CZ" sz="2400" dirty="0" smtClean="0">
                <a:latin typeface="+mj-lt"/>
              </a:rPr>
              <a:t>Prof. MUDr. Vladimír </a:t>
            </a:r>
            <a:r>
              <a:rPr lang="cs-CZ" sz="2400" dirty="0" err="1" smtClean="0">
                <a:latin typeface="+mj-lt"/>
              </a:rPr>
              <a:t>Ščudla</a:t>
            </a:r>
            <a:r>
              <a:rPr lang="cs-CZ" sz="2400" dirty="0" smtClean="0">
                <a:latin typeface="+mj-lt"/>
              </a:rPr>
              <a:t>, CSc. (III. interní klinika LF UP)</a:t>
            </a:r>
          </a:p>
          <a:p>
            <a:endParaRPr lang="cs-CZ" sz="2400" dirty="0" smtClean="0">
              <a:latin typeface="+mj-lt"/>
            </a:endParaRPr>
          </a:p>
          <a:p>
            <a:pPr marL="0" indent="0">
              <a:buNone/>
            </a:pPr>
            <a:endParaRPr lang="cs-CZ" sz="2400" dirty="0">
              <a:latin typeface="+mj-lt"/>
            </a:endParaRPr>
          </a:p>
          <a:p>
            <a:r>
              <a:rPr lang="cs-CZ" sz="2400" dirty="0" smtClean="0">
                <a:latin typeface="+mj-lt"/>
              </a:rPr>
              <a:t>Prof. MUDr. Karel Indrák, DrSc. (</a:t>
            </a:r>
            <a:r>
              <a:rPr lang="cs-CZ" sz="2400" dirty="0" err="1" smtClean="0">
                <a:latin typeface="+mj-lt"/>
              </a:rPr>
              <a:t>Hemato</a:t>
            </a:r>
            <a:r>
              <a:rPr lang="cs-CZ" sz="2400" dirty="0" smtClean="0">
                <a:latin typeface="+mj-lt"/>
              </a:rPr>
              <a:t>-onkologická klinika LF UP)</a:t>
            </a:r>
          </a:p>
          <a:p>
            <a:endParaRPr lang="cs-CZ" sz="24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3264" y="1229368"/>
            <a:ext cx="2384423" cy="3307023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2768" y="4108689"/>
            <a:ext cx="2973858" cy="2583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734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3593757" cy="5811838"/>
          </a:xfrm>
        </p:spPr>
        <p:txBody>
          <a:bodyPr>
            <a:normAutofit/>
          </a:bodyPr>
          <a:lstStyle/>
          <a:p>
            <a:r>
              <a:rPr lang="cs-CZ" sz="3600" dirty="0" smtClean="0"/>
              <a:t>Lékařská fakulta zahájila provoz v roce 1947 jako jedna ze čtyř fakult olomoucké univerzity, v původních budovách z 50. let. </a:t>
            </a:r>
            <a:endParaRPr lang="cs-CZ" sz="36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957" y="225081"/>
            <a:ext cx="7673822" cy="5640260"/>
          </a:xfrm>
        </p:spPr>
      </p:pic>
    </p:spTree>
    <p:extLst>
      <p:ext uri="{BB962C8B-B14F-4D97-AF65-F5344CB8AC3E}">
        <p14:creationId xmlns:p14="http://schemas.microsoft.com/office/powerpoint/2010/main" val="798665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Někteří z významných odborníků na LF UP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37037"/>
            <a:ext cx="3956222" cy="4339925"/>
          </a:xfrm>
        </p:spPr>
        <p:txBody>
          <a:bodyPr>
            <a:normAutofit fontScale="92500" lnSpcReduction="20000"/>
          </a:bodyPr>
          <a:lstStyle/>
          <a:p>
            <a:r>
              <a:rPr lang="cs-CZ" dirty="0">
                <a:latin typeface="+mj-lt"/>
              </a:rPr>
              <a:t>p</a:t>
            </a:r>
            <a:r>
              <a:rPr lang="cs-CZ" dirty="0" smtClean="0">
                <a:latin typeface="+mj-lt"/>
              </a:rPr>
              <a:t>rof. MUDr. Karel </a:t>
            </a:r>
            <a:r>
              <a:rPr lang="cs-CZ" dirty="0" err="1" smtClean="0">
                <a:latin typeface="+mj-lt"/>
              </a:rPr>
              <a:t>Tabarka</a:t>
            </a:r>
            <a:r>
              <a:rPr lang="cs-CZ" dirty="0" smtClean="0">
                <a:latin typeface="+mj-lt"/>
              </a:rPr>
              <a:t> (Klinika psychiatrie LF UP)</a:t>
            </a:r>
          </a:p>
          <a:p>
            <a:endParaRPr lang="cs-CZ" dirty="0">
              <a:latin typeface="+mj-lt"/>
            </a:endParaRPr>
          </a:p>
          <a:p>
            <a:endParaRPr lang="cs-CZ" dirty="0" smtClean="0">
              <a:latin typeface="+mj-lt"/>
            </a:endParaRPr>
          </a:p>
          <a:p>
            <a:r>
              <a:rPr lang="cs-CZ" dirty="0">
                <a:latin typeface="+mj-lt"/>
              </a:rPr>
              <a:t>p</a:t>
            </a:r>
            <a:r>
              <a:rPr lang="cs-CZ" dirty="0" smtClean="0">
                <a:latin typeface="+mj-lt"/>
              </a:rPr>
              <a:t>rof. MUDr. Eduard </a:t>
            </a:r>
            <a:r>
              <a:rPr lang="cs-CZ" dirty="0" err="1" smtClean="0">
                <a:latin typeface="+mj-lt"/>
              </a:rPr>
              <a:t>Wondrák</a:t>
            </a:r>
            <a:r>
              <a:rPr lang="cs-CZ" dirty="0" smtClean="0">
                <a:latin typeface="+mj-lt"/>
              </a:rPr>
              <a:t>, CSc. (I. </a:t>
            </a:r>
            <a:r>
              <a:rPr lang="cs-CZ" dirty="0">
                <a:latin typeface="+mj-lt"/>
              </a:rPr>
              <a:t>c</a:t>
            </a:r>
            <a:r>
              <a:rPr lang="cs-CZ" dirty="0" smtClean="0">
                <a:latin typeface="+mj-lt"/>
              </a:rPr>
              <a:t>hirurgická klinika LF UP)</a:t>
            </a:r>
          </a:p>
          <a:p>
            <a:endParaRPr lang="cs-CZ" dirty="0">
              <a:latin typeface="+mj-lt"/>
            </a:endParaRPr>
          </a:p>
          <a:p>
            <a:endParaRPr lang="cs-CZ" dirty="0" smtClean="0">
              <a:latin typeface="+mj-lt"/>
            </a:endParaRPr>
          </a:p>
          <a:p>
            <a:r>
              <a:rPr lang="cs-CZ" dirty="0" smtClean="0">
                <a:latin typeface="+mj-lt"/>
              </a:rPr>
              <a:t>Prof. MUDr. Jan Hrbek, DrSc. (Patologická fyziologie LF UP)</a:t>
            </a:r>
            <a:endParaRPr lang="cs-CZ" dirty="0">
              <a:latin typeface="+mj-lt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670" y="1223100"/>
            <a:ext cx="2606308" cy="378437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6589" y="1223100"/>
            <a:ext cx="4319583" cy="3273408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8847" y="4496508"/>
            <a:ext cx="3476384" cy="2350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475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2400" dirty="0" smtClean="0"/>
              <a:t>V šedesátých letech probíhal na UP v Olomouci perzekuční akt, který na lékařské fakultě postihl mnoho odborníků, mezi nimi Františka Šantavého, Františka </a:t>
            </a:r>
            <a:r>
              <a:rPr lang="cs-CZ" sz="2400" dirty="0" err="1" smtClean="0"/>
              <a:t>Slabihoudka</a:t>
            </a:r>
            <a:r>
              <a:rPr lang="cs-CZ" sz="2400" dirty="0" smtClean="0"/>
              <a:t>, Jana </a:t>
            </a:r>
            <a:r>
              <a:rPr lang="cs-CZ" sz="2400" dirty="0" err="1" smtClean="0"/>
              <a:t>Kabelíka</a:t>
            </a:r>
            <a:r>
              <a:rPr lang="cs-CZ" sz="2400" dirty="0" smtClean="0"/>
              <a:t>, Františka Mikulu, Jiřího </a:t>
            </a:r>
            <a:r>
              <a:rPr lang="cs-CZ" sz="2400" dirty="0" err="1" smtClean="0"/>
              <a:t>Lenfelda</a:t>
            </a:r>
            <a:r>
              <a:rPr lang="cs-CZ" sz="2400" dirty="0" smtClean="0"/>
              <a:t>, Pavla </a:t>
            </a:r>
            <a:r>
              <a:rPr lang="cs-CZ" sz="2400" dirty="0" err="1" smtClean="0"/>
              <a:t>Lukla</a:t>
            </a:r>
            <a:r>
              <a:rPr lang="cs-CZ" sz="2400" dirty="0" smtClean="0"/>
              <a:t> a Antonína Morese.</a:t>
            </a:r>
            <a:endParaRPr lang="cs-CZ" sz="24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1337"/>
            <a:ext cx="3253946" cy="4727828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143" y="1690688"/>
            <a:ext cx="3629355" cy="5578363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8787" y="1690688"/>
            <a:ext cx="3723213" cy="5555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77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Současné vedení Lékařské fakulty UP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614616"/>
            <a:ext cx="4928286" cy="4562347"/>
          </a:xfrm>
        </p:spPr>
        <p:txBody>
          <a:bodyPr/>
          <a:lstStyle/>
          <a:p>
            <a:r>
              <a:rPr lang="cs-CZ" b="1" dirty="0" smtClean="0">
                <a:latin typeface="+mj-lt"/>
              </a:rPr>
              <a:t>Prof. MUDr. Milan Kolář, Ph.D.</a:t>
            </a:r>
          </a:p>
          <a:p>
            <a:pPr marL="0" indent="0">
              <a:buNone/>
            </a:pPr>
            <a:r>
              <a:rPr lang="cs-CZ" dirty="0" smtClean="0">
                <a:latin typeface="+mj-lt"/>
              </a:rPr>
              <a:t>Děkan LF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r>
              <a:rPr lang="cs-CZ" b="1" dirty="0" smtClean="0">
                <a:latin typeface="+mj-lt"/>
              </a:rPr>
              <a:t>MUDr. Jan Strojil, Ph.D.</a:t>
            </a:r>
          </a:p>
          <a:p>
            <a:pPr marL="0" indent="0">
              <a:buNone/>
            </a:pPr>
            <a:r>
              <a:rPr lang="cs-CZ" dirty="0" smtClean="0">
                <a:latin typeface="+mj-lt"/>
              </a:rPr>
              <a:t>Předseda Akademického senátu LF</a:t>
            </a:r>
            <a:endParaRPr lang="cs-CZ" dirty="0">
              <a:latin typeface="+mj-lt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3981" y="1690688"/>
            <a:ext cx="1283432" cy="1706967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3982" y="3937686"/>
            <a:ext cx="1284236" cy="1708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671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Současné vedení Lékařské fakulty UP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952367"/>
            <a:ext cx="7053649" cy="4224595"/>
          </a:xfrm>
        </p:spPr>
        <p:txBody>
          <a:bodyPr>
            <a:normAutofit lnSpcReduction="10000"/>
          </a:bodyPr>
          <a:lstStyle/>
          <a:p>
            <a:r>
              <a:rPr lang="cs-CZ" b="1" dirty="0" smtClean="0">
                <a:latin typeface="+mj-lt"/>
              </a:rPr>
              <a:t>Prof. MUDr. Tomáš </a:t>
            </a:r>
            <a:r>
              <a:rPr lang="cs-CZ" b="1" dirty="0" err="1" smtClean="0">
                <a:latin typeface="+mj-lt"/>
              </a:rPr>
              <a:t>Papajík</a:t>
            </a:r>
            <a:r>
              <a:rPr lang="cs-CZ" b="1" dirty="0" smtClean="0">
                <a:latin typeface="+mj-lt"/>
              </a:rPr>
              <a:t>, CSc. </a:t>
            </a:r>
          </a:p>
          <a:p>
            <a:pPr marL="0" indent="0">
              <a:buNone/>
            </a:pPr>
            <a:r>
              <a:rPr lang="cs-CZ" dirty="0" smtClean="0">
                <a:latin typeface="+mj-lt"/>
              </a:rPr>
              <a:t>Proděkan pro vědecko-výzkumné záležitosti, vnitřní organizaci a statutární zástupce děkana </a:t>
            </a:r>
          </a:p>
          <a:p>
            <a:r>
              <a:rPr lang="cs-CZ" b="1" dirty="0" smtClean="0">
                <a:latin typeface="+mj-lt"/>
              </a:rPr>
              <a:t>Prof. RNDr. Hana Kolářová, CSc. </a:t>
            </a:r>
            <a:endParaRPr lang="cs-CZ" dirty="0">
              <a:latin typeface="+mj-lt"/>
            </a:endParaRPr>
          </a:p>
          <a:p>
            <a:pPr marL="0" indent="0">
              <a:buNone/>
            </a:pPr>
            <a:r>
              <a:rPr lang="cs-CZ" dirty="0" smtClean="0">
                <a:latin typeface="+mj-lt"/>
              </a:rPr>
              <a:t>Proděkanka pro studium Všeobecného lékařství 1. – 3. ročníku a přijímací řízení </a:t>
            </a:r>
          </a:p>
          <a:p>
            <a:r>
              <a:rPr lang="cs-CZ" b="1" dirty="0" smtClean="0">
                <a:latin typeface="+mj-lt"/>
              </a:rPr>
              <a:t>Prof. MUDr. Eliška Sovová, Ph.D., MBA </a:t>
            </a:r>
            <a:endParaRPr lang="cs-CZ" dirty="0">
              <a:latin typeface="+mj-lt"/>
            </a:endParaRPr>
          </a:p>
          <a:p>
            <a:pPr marL="0" indent="0">
              <a:buNone/>
            </a:pPr>
            <a:r>
              <a:rPr lang="cs-CZ" dirty="0" smtClean="0">
                <a:latin typeface="+mj-lt"/>
              </a:rPr>
              <a:t>Proděkanka pro studium Všeobecného lékařství 4. – 6. ročníku, komunikaci a specializační vzdělávání </a:t>
            </a:r>
            <a:endParaRPr lang="cs-CZ" dirty="0">
              <a:latin typeface="+mj-lt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8337" y="1690688"/>
            <a:ext cx="1025601" cy="1364051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8337" y="3188044"/>
            <a:ext cx="1025601" cy="136405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8337" y="4685401"/>
            <a:ext cx="1025601" cy="1364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785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Současné vedení Lékařské fakulty UP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515762"/>
            <a:ext cx="6122773" cy="4661201"/>
          </a:xfrm>
        </p:spPr>
        <p:txBody>
          <a:bodyPr>
            <a:normAutofit/>
          </a:bodyPr>
          <a:lstStyle/>
          <a:p>
            <a:r>
              <a:rPr lang="cs-CZ" b="1" dirty="0" smtClean="0">
                <a:latin typeface="+mj-lt"/>
              </a:rPr>
              <a:t>Doc. MUDr. Miloš </a:t>
            </a:r>
            <a:r>
              <a:rPr lang="cs-CZ" b="1" dirty="0" err="1" smtClean="0">
                <a:latin typeface="+mj-lt"/>
              </a:rPr>
              <a:t>Špidlen</a:t>
            </a:r>
            <a:r>
              <a:rPr lang="cs-CZ" b="1" dirty="0" smtClean="0">
                <a:latin typeface="+mj-lt"/>
              </a:rPr>
              <a:t>, Ph.D. </a:t>
            </a:r>
            <a:r>
              <a:rPr lang="cs-CZ" dirty="0" smtClean="0">
                <a:latin typeface="+mj-lt"/>
              </a:rPr>
              <a:t/>
            </a:r>
            <a:br>
              <a:rPr lang="cs-CZ" dirty="0" smtClean="0">
                <a:latin typeface="+mj-lt"/>
              </a:rPr>
            </a:br>
            <a:r>
              <a:rPr lang="cs-CZ" dirty="0" smtClean="0">
                <a:latin typeface="+mj-lt"/>
              </a:rPr>
              <a:t>Proděkan pro studium Zubního lékařství </a:t>
            </a:r>
          </a:p>
          <a:p>
            <a:endParaRPr lang="cs-CZ" dirty="0" smtClean="0">
              <a:latin typeface="+mj-lt"/>
            </a:endParaRPr>
          </a:p>
          <a:p>
            <a:r>
              <a:rPr lang="cs-CZ" b="1" dirty="0" smtClean="0">
                <a:latin typeface="+mj-lt"/>
              </a:rPr>
              <a:t>Prof. MUDr. Jiří Ehrmann, Ph.D. </a:t>
            </a:r>
            <a:r>
              <a:rPr lang="cs-CZ" dirty="0" smtClean="0">
                <a:latin typeface="+mj-lt"/>
              </a:rPr>
              <a:t/>
            </a:r>
            <a:br>
              <a:rPr lang="cs-CZ" dirty="0" smtClean="0">
                <a:latin typeface="+mj-lt"/>
              </a:rPr>
            </a:br>
            <a:r>
              <a:rPr lang="cs-CZ" dirty="0" smtClean="0">
                <a:latin typeface="+mj-lt"/>
              </a:rPr>
              <a:t>Proděkan pro zahraniční vztahy a anglické studijní programy </a:t>
            </a:r>
          </a:p>
          <a:p>
            <a:endParaRPr lang="cs-CZ" dirty="0" smtClean="0">
              <a:latin typeface="+mj-lt"/>
            </a:endParaRPr>
          </a:p>
          <a:p>
            <a:r>
              <a:rPr lang="cs-CZ" b="1" dirty="0" smtClean="0">
                <a:latin typeface="+mj-lt"/>
              </a:rPr>
              <a:t>Prof. Mgr. Martin </a:t>
            </a:r>
            <a:r>
              <a:rPr lang="cs-CZ" b="1" dirty="0" err="1" smtClean="0">
                <a:latin typeface="+mj-lt"/>
              </a:rPr>
              <a:t>Modrianský</a:t>
            </a:r>
            <a:r>
              <a:rPr lang="cs-CZ" b="1" dirty="0" smtClean="0">
                <a:latin typeface="+mj-lt"/>
              </a:rPr>
              <a:t>, Ph.D. </a:t>
            </a:r>
            <a:r>
              <a:rPr lang="cs-CZ" dirty="0" smtClean="0">
                <a:latin typeface="+mj-lt"/>
              </a:rPr>
              <a:t/>
            </a:r>
            <a:br>
              <a:rPr lang="cs-CZ" dirty="0" smtClean="0">
                <a:latin typeface="+mj-lt"/>
              </a:rPr>
            </a:br>
            <a:r>
              <a:rPr lang="cs-CZ" dirty="0" smtClean="0">
                <a:latin typeface="+mj-lt"/>
              </a:rPr>
              <a:t>Proděkan pro investiční rozvoj a doktorské studijní programy </a:t>
            </a:r>
            <a:endParaRPr lang="cs-CZ" dirty="0">
              <a:latin typeface="+mj-lt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7679" y="1515762"/>
            <a:ext cx="1038300" cy="1380941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0412" y="3097427"/>
            <a:ext cx="1035567" cy="137730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7679" y="4723298"/>
            <a:ext cx="1038300" cy="1380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553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86" y="1003744"/>
            <a:ext cx="11577296" cy="4850512"/>
          </a:xfrm>
        </p:spPr>
      </p:pic>
    </p:spTree>
    <p:extLst>
      <p:ext uri="{BB962C8B-B14F-4D97-AF65-F5344CB8AC3E}">
        <p14:creationId xmlns:p14="http://schemas.microsoft.com/office/powerpoint/2010/main" val="2942614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500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76" y="365125"/>
            <a:ext cx="5631493" cy="3753794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1884" y="2496065"/>
            <a:ext cx="6275475" cy="4242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92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03" y="147633"/>
            <a:ext cx="5821004" cy="3880669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0544" y="2438401"/>
            <a:ext cx="6031870" cy="4276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110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135" y="763854"/>
            <a:ext cx="4163773" cy="6853949"/>
          </a:xfr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597" y="18990"/>
            <a:ext cx="5015093" cy="3343395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597" y="3432947"/>
            <a:ext cx="5028324" cy="335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514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955589"/>
            <a:ext cx="4977714" cy="735099"/>
          </a:xfrm>
        </p:spPr>
        <p:txBody>
          <a:bodyPr>
            <a:normAutofit fontScale="90000"/>
          </a:bodyPr>
          <a:lstStyle/>
          <a:p>
            <a:r>
              <a:rPr lang="cs-CZ" sz="3600" dirty="0" smtClean="0"/>
              <a:t>Položení základního kamene Teoretických ústavů LF UP.</a:t>
            </a:r>
            <a:br>
              <a:rPr lang="cs-CZ" sz="3600" dirty="0" smtClean="0"/>
            </a:br>
            <a:r>
              <a:rPr lang="cs-CZ" sz="3600" dirty="0" smtClean="0"/>
              <a:t>Projev přednesl prof. MUDr. Václav </a:t>
            </a:r>
            <a:r>
              <a:rPr lang="cs-CZ" sz="3600" dirty="0" err="1" smtClean="0"/>
              <a:t>Vejdovský</a:t>
            </a:r>
            <a:r>
              <a:rPr lang="cs-CZ" sz="3600" dirty="0" smtClean="0"/>
              <a:t>, DrSc</a:t>
            </a:r>
            <a:r>
              <a:rPr lang="cs-CZ" dirty="0" smtClean="0"/>
              <a:t>. </a:t>
            </a:r>
            <a:endParaRPr lang="cs-CZ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5859" y="156781"/>
            <a:ext cx="4341691" cy="6517393"/>
          </a:xfr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827" y="2353397"/>
            <a:ext cx="2882687" cy="4320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487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 smtClean="0"/>
              <a:t>V letech 1955 - 1960 byla postavena nová budova teoretických ústavů podle projektu Jiřího </a:t>
            </a:r>
            <a:r>
              <a:rPr lang="cs-CZ" sz="3200" dirty="0" err="1" smtClean="0"/>
              <a:t>Krohy</a:t>
            </a:r>
            <a:r>
              <a:rPr lang="cs-CZ" sz="3200" dirty="0" smtClean="0"/>
              <a:t> a Václava </a:t>
            </a:r>
            <a:r>
              <a:rPr lang="cs-CZ" sz="3200" dirty="0" err="1" smtClean="0"/>
              <a:t>Roštapila</a:t>
            </a:r>
            <a:r>
              <a:rPr lang="cs-CZ" sz="3200" dirty="0" smtClean="0"/>
              <a:t>.</a:t>
            </a:r>
            <a:endParaRPr lang="cs-CZ" sz="32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91265"/>
            <a:ext cx="5704433" cy="3803636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5092" y="2191265"/>
            <a:ext cx="5706486" cy="3803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740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462</TotalTime>
  <Words>884</Words>
  <Application>Microsoft Office PowerPoint</Application>
  <PresentationFormat>Širokoúhlá obrazovka</PresentationFormat>
  <Paragraphs>128</Paragraphs>
  <Slides>45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45</vt:i4>
      </vt:variant>
    </vt:vector>
  </HeadingPairs>
  <TitlesOfParts>
    <vt:vector size="49" baseType="lpstr">
      <vt:lpstr>Arial</vt:lpstr>
      <vt:lpstr>Calibri</vt:lpstr>
      <vt:lpstr>Calibri Light</vt:lpstr>
      <vt:lpstr>Motiv Office</vt:lpstr>
      <vt:lpstr>HISTORIE LÉKAŘSKÉ FAKULTY UNIVERZITY PALACKÉHO</vt:lpstr>
      <vt:lpstr>Univerzita Palackého byla obnovena v roce 1946.</vt:lpstr>
      <vt:lpstr>Prezentace aplikace PowerPoint</vt:lpstr>
      <vt:lpstr>Lékařská fakulta zahájila provoz v roce 1947 jako jedna ze čtyř fakult olomoucké univerzity, v původních budovách z 50. let. </vt:lpstr>
      <vt:lpstr>Prezentace aplikace PowerPoint</vt:lpstr>
      <vt:lpstr>Prezentace aplikace PowerPoint</vt:lpstr>
      <vt:lpstr>Prezentace aplikace PowerPoint</vt:lpstr>
      <vt:lpstr>Položení základního kamene Teoretických ústavů LF UP. Projev přednesl prof. MUDr. Václav Vejdovský, DrSc. </vt:lpstr>
      <vt:lpstr>V letech 1955 - 1960 byla postavena nová budova teoretických ústavů podle projektu Jiřího Krohy a Václava Roštapila.</vt:lpstr>
      <vt:lpstr>Prezentace aplikace PowerPoint</vt:lpstr>
      <vt:lpstr>Prezentace aplikace PowerPoint</vt:lpstr>
      <vt:lpstr>Při výstavbě v rámci sobotních brigád vypomáhali i samotní zaměstnanci LF UP. </vt:lpstr>
      <vt:lpstr>Prezentace aplikace PowerPoint</vt:lpstr>
      <vt:lpstr>Prezentace aplikace PowerPoint</vt:lpstr>
      <vt:lpstr>Výstavba velké posluchárny LF</vt:lpstr>
      <vt:lpstr>Až do roku 1960 byly teoretické ústavy provizorně umístěny ve fakultní nemocnici, po dokončení stavby proběhlo stěhování. </vt:lpstr>
      <vt:lpstr>Prezentace aplikace PowerPoint</vt:lpstr>
      <vt:lpstr>Prezentace aplikace PowerPoint</vt:lpstr>
      <vt:lpstr>Prezentace aplikace PowerPoint</vt:lpstr>
      <vt:lpstr>Budova lékařské fakulty na tř. Svobody </vt:lpstr>
      <vt:lpstr>Stomatologie na LF UP</vt:lpstr>
      <vt:lpstr>Prostorově byla klinika situována do dřevěné stavby za Porodnicko-gynekologickou klinikou. V roce 1951 byla zahájena výuka stomatologického směru, prostory však byly pro výuku nedostatečné. </vt:lpstr>
      <vt:lpstr>Dostavba Teoretických ústavů</vt:lpstr>
      <vt:lpstr>Dostavba Teoretických ústavů</vt:lpstr>
      <vt:lpstr>Dostavba Teoretických ústavů</vt:lpstr>
      <vt:lpstr>Dostavba Teoretických ústavů</vt:lpstr>
      <vt:lpstr>Dostavba Teoretických ústavů</vt:lpstr>
      <vt:lpstr>Dostavba Teoretických ústavů</vt:lpstr>
      <vt:lpstr>Historie pracovišť a vybavení LF UP</vt:lpstr>
      <vt:lpstr>Historie pracovišť a vybavení LF UP</vt:lpstr>
      <vt:lpstr>Historie pracovišť a vybavení LF UP</vt:lpstr>
      <vt:lpstr>Historie pracovišť a vybavení LF UP</vt:lpstr>
      <vt:lpstr>Historie pracovišť a vybavení LF UP</vt:lpstr>
      <vt:lpstr>Děkani obnovené lékařské fakulty UP</vt:lpstr>
      <vt:lpstr>Děkani obnovené lékařské fakulty UP</vt:lpstr>
      <vt:lpstr>Děkani obnovené lékařské fakulty UP</vt:lpstr>
      <vt:lpstr>Děkani obnovené lékařské fakulty UP</vt:lpstr>
      <vt:lpstr>Někteří z významných odborníků na LF UP</vt:lpstr>
      <vt:lpstr>Někteří z významných odborníků na LF UP</vt:lpstr>
      <vt:lpstr>Někteří z významných odborníků na LF UP</vt:lpstr>
      <vt:lpstr>V šedesátých letech probíhal na UP v Olomouci perzekuční akt, který na lékařské fakultě postihl mnoho odborníků, mezi nimi Františka Šantavého, Františka Slabihoudka, Jana Kabelíka, Františka Mikulu, Jiřího Lenfelda, Pavla Lukla a Antonína Morese.</vt:lpstr>
      <vt:lpstr>Současné vedení Lékařské fakulty UP</vt:lpstr>
      <vt:lpstr>Současné vedení Lékařské fakulty UP</vt:lpstr>
      <vt:lpstr>Současné vedení Lékařské fakulty UP</vt:lpstr>
      <vt:lpstr>Prezentace aplikace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HISTORIE LÉKAŘSKÉ FAKULTY UP</dc:title>
  <dc:creator>Glogarova Veronika</dc:creator>
  <cp:lastModifiedBy>Glogarova Veronika</cp:lastModifiedBy>
  <cp:revision>33</cp:revision>
  <dcterms:created xsi:type="dcterms:W3CDTF">2017-09-05T08:24:56Z</dcterms:created>
  <dcterms:modified xsi:type="dcterms:W3CDTF">2017-09-07T07:27:01Z</dcterms:modified>
</cp:coreProperties>
</file>